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66" r:id="rId6"/>
  </p:sldIdLst>
  <p:sldSz cx="9144000" cy="6858000" type="screen4x3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FF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6D5532-42A5-4185-8232-63371263A588}" v="10" dt="2025-06-02T10:30:07.6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541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6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5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31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60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60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40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4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06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78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15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2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latin typeface="+mn-ea"/>
                <a:ea typeface="ＭＳ Ｐゴシック" charset="-128"/>
              </a:rPr>
              <a:t>取組</a:t>
            </a: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実施主体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　〇〇〇〇〇〇〇〇〇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>
                <a:solidFill>
                  <a:schemeClr val="tx1"/>
                </a:solidFill>
              </a:rPr>
              <a:t>※</a:t>
            </a:r>
            <a:r>
              <a:rPr kumimoji="1" lang="ja-JP" altLang="en-US" sz="1400" b="1">
                <a:solidFill>
                  <a:schemeClr val="tx1"/>
                </a:solidFill>
              </a:rPr>
              <a:t>申込Ｎｏ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198306" y="3690464"/>
            <a:ext cx="4210159" cy="2100904"/>
            <a:chOff x="181537" y="3173167"/>
            <a:chExt cx="4210159" cy="2100904"/>
          </a:xfrm>
        </p:grpSpPr>
        <p:sp>
          <p:nvSpPr>
            <p:cNvPr id="13" name="正方形/長方形 12"/>
            <p:cNvSpPr/>
            <p:nvPr/>
          </p:nvSpPr>
          <p:spPr bwMode="auto">
            <a:xfrm>
              <a:off x="190681" y="3323183"/>
              <a:ext cx="4201015" cy="1950888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181537" y="3173167"/>
              <a:ext cx="1030106" cy="311107"/>
            </a:xfrm>
            <a:prstGeom prst="roundRect">
              <a:avLst>
                <a:gd name="adj" fmla="val 19278"/>
              </a:avLst>
            </a:prstGeom>
            <a:solidFill>
              <a:srgbClr val="8FFFC2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ja-JP" sz="1200" b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背景と目的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15990"/>
            <a:ext cx="4339691" cy="3554450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088407"/>
            <a:ext cx="4083367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対象とした</a:t>
            </a:r>
            <a:r>
              <a:rPr lang="en-US" altLang="ja-JP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JAS</a:t>
            </a: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製材品の流通の考え方など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4"/>
            <a:ext cx="4339691" cy="109941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2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実施体制・参加団体等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114832"/>
            <a:ext cx="4339691" cy="2060067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3" y="1883178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取組内容（実施項目ごとの具体的な活動内容）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375363"/>
            <a:ext cx="4373231" cy="4566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r>
              <a:rPr lang="ja-JP" altLang="en-US" sz="1600" b="1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〇〇〇〇〇〇〇〇〇</a:t>
            </a:r>
            <a:endParaRPr lang="zh-TW" altLang="en-US" sz="1600" b="1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/>
              <a:t>【</a:t>
            </a:r>
            <a:r>
              <a:rPr lang="ja-JP" altLang="en-US" sz="1050"/>
              <a:t>背景</a:t>
            </a:r>
            <a:r>
              <a:rPr lang="en-US" altLang="ja-JP" sz="1050"/>
              <a:t>】</a:t>
            </a:r>
          </a:p>
          <a:p>
            <a:r>
              <a:rPr lang="ja-JP" altLang="en-US" sz="1050"/>
              <a:t>・</a:t>
            </a:r>
            <a:endParaRPr lang="en-US" altLang="ja-JP" sz="1050"/>
          </a:p>
          <a:p>
            <a:r>
              <a:rPr lang="ja-JP" altLang="en-US" sz="1050"/>
              <a:t>・</a:t>
            </a:r>
            <a:endParaRPr lang="en-US" altLang="ja-JP" sz="1050"/>
          </a:p>
          <a:p>
            <a:r>
              <a:rPr lang="en-US" altLang="ja-JP" sz="1050"/>
              <a:t>【</a:t>
            </a:r>
            <a:r>
              <a:rPr lang="ja-JP" altLang="en-US" sz="1050"/>
              <a:t>目的</a:t>
            </a:r>
            <a:r>
              <a:rPr lang="en-US" altLang="ja-JP" sz="1050"/>
              <a:t>】</a:t>
            </a:r>
          </a:p>
          <a:p>
            <a:r>
              <a:rPr lang="ja-JP" altLang="en-US" sz="1050"/>
              <a:t>・</a:t>
            </a:r>
            <a:endParaRPr lang="ja-JP" altLang="ja-JP" sz="105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〇</a:t>
            </a:r>
            <a:endParaRPr lang="en-US" altLang="ja-JP" sz="1050"/>
          </a:p>
          <a:p>
            <a:endParaRPr lang="en-US" altLang="ja-JP" sz="1050"/>
          </a:p>
        </p:txBody>
      </p:sp>
      <p:sp>
        <p:nvSpPr>
          <p:cNvPr id="44" name="正方形/長方形 43"/>
          <p:cNvSpPr/>
          <p:nvPr/>
        </p:nvSpPr>
        <p:spPr>
          <a:xfrm>
            <a:off x="4679670" y="2135066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①</a:t>
            </a:r>
            <a:endParaRPr lang="en-US" altLang="ja-JP" sz="1050"/>
          </a:p>
        </p:txBody>
      </p:sp>
      <p:sp>
        <p:nvSpPr>
          <p:cNvPr id="45" name="正方形/長方形 44"/>
          <p:cNvSpPr/>
          <p:nvPr/>
        </p:nvSpPr>
        <p:spPr>
          <a:xfrm>
            <a:off x="4669504" y="8053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〇</a:t>
            </a:r>
            <a:endParaRPr lang="en-US" altLang="ja-JP" sz="1050"/>
          </a:p>
          <a:p>
            <a:endParaRPr lang="en-US" altLang="ja-JP" sz="1050"/>
          </a:p>
        </p:txBody>
      </p:sp>
      <p:sp>
        <p:nvSpPr>
          <p:cNvPr id="4" name="正方形/長方形 3"/>
          <p:cNvSpPr/>
          <p:nvPr/>
        </p:nvSpPr>
        <p:spPr>
          <a:xfrm>
            <a:off x="280352" y="3708312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写真・図等</a:t>
            </a:r>
            <a:endParaRPr lang="en-US" altLang="ja-JP" sz="1200" b="1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7" name="正方形/長方形 106">
            <a:extLst>
              <a:ext uri="{FF2B5EF4-FFF2-40B4-BE49-F238E27FC236}">
                <a16:creationId xmlns:a16="http://schemas.microsoft.com/office/drawing/2014/main" id="{73A5B282-C544-340A-EE18-8B8DE6F91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199" y="4449430"/>
            <a:ext cx="4339691" cy="1421010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9" name="正方形/長方形 62">
            <a:extLst>
              <a:ext uri="{FF2B5EF4-FFF2-40B4-BE49-F238E27FC236}">
                <a16:creationId xmlns:a16="http://schemas.microsoft.com/office/drawing/2014/main" id="{7F890CF7-49DD-1C9A-A292-CB7C2E757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198" y="4227943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取組の効果及び今後の課題と展望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3767D0D-89C4-DB78-9057-AA237F6B82E5}"/>
              </a:ext>
            </a:extLst>
          </p:cNvPr>
          <p:cNvSpPr/>
          <p:nvPr/>
        </p:nvSpPr>
        <p:spPr>
          <a:xfrm>
            <a:off x="4676365" y="4479831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①</a:t>
            </a:r>
            <a:endParaRPr lang="en-US" altLang="ja-JP" sz="105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8D50E9A-71DB-FFD8-CACB-F02D769CE8A7}"/>
              </a:ext>
            </a:extLst>
          </p:cNvPr>
          <p:cNvSpPr/>
          <p:nvPr/>
        </p:nvSpPr>
        <p:spPr>
          <a:xfrm>
            <a:off x="1299883" y="463961"/>
            <a:ext cx="2367956" cy="33483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取組のテーマを明記してください</a:t>
            </a:r>
            <a:r>
              <a:rPr lang="ja-JP" altLang="en-US" sz="1200">
                <a:solidFill>
                  <a:schemeClr val="bg1">
                    <a:lumMod val="50000"/>
                  </a:schemeClr>
                </a:solidFill>
                <a:ea typeface="ＭＳ Ｐゴシック" charset="-128"/>
              </a:rPr>
              <a:t>。</a:t>
            </a:r>
            <a:endParaRPr lang="zh-TW" altLang="en-US" sz="1200" b="1">
              <a:latin typeface="+mn-ea"/>
              <a:ea typeface="ＭＳ Ｐゴシック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8795996-B9EF-951E-EE2D-45E9BBEE81B8}"/>
              </a:ext>
            </a:extLst>
          </p:cNvPr>
          <p:cNvSpPr/>
          <p:nvPr/>
        </p:nvSpPr>
        <p:spPr>
          <a:xfrm>
            <a:off x="904835" y="1255711"/>
            <a:ext cx="3130985" cy="33483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取組の背景と目的を簡潔に記載してください。</a:t>
            </a:r>
            <a:endParaRPr lang="zh-TW" altLang="en-US" sz="1200" b="1">
              <a:latin typeface="+mn-ea"/>
              <a:ea typeface="ＭＳ Ｐゴシック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09C3FC3-C84F-1906-E8D9-BF92CC746683}"/>
              </a:ext>
            </a:extLst>
          </p:cNvPr>
          <p:cNvSpPr/>
          <p:nvPr/>
        </p:nvSpPr>
        <p:spPr>
          <a:xfrm>
            <a:off x="592590" y="4269179"/>
            <a:ext cx="365997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写真や図など具体的なイメージ図で説明してください。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218A907-12DC-C6FE-30AD-6B091D4509E9}"/>
              </a:ext>
            </a:extLst>
          </p:cNvPr>
          <p:cNvSpPr/>
          <p:nvPr/>
        </p:nvSpPr>
        <p:spPr>
          <a:xfrm>
            <a:off x="4952628" y="932545"/>
            <a:ext cx="3483646" cy="6147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取組の実施体制（参加団体等）を説明してください。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取組実施項目ごとの役割等も明記してください。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59F3221-B3FD-4C1E-9A6B-B485B82653BA}"/>
              </a:ext>
            </a:extLst>
          </p:cNvPr>
          <p:cNvSpPr/>
          <p:nvPr/>
        </p:nvSpPr>
        <p:spPr>
          <a:xfrm>
            <a:off x="4952628" y="2400928"/>
            <a:ext cx="3812527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取組の実施項目ごとに具体的な活動内容を箇条書きしてください。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また、取組の成果の普及・活用に用いる手法や工夫する点等について記載してください。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BECCDE0-94FB-080B-F7F8-28382CE3E2AD}"/>
              </a:ext>
            </a:extLst>
          </p:cNvPr>
          <p:cNvSpPr/>
          <p:nvPr/>
        </p:nvSpPr>
        <p:spPr>
          <a:xfrm>
            <a:off x="4822088" y="4562034"/>
            <a:ext cx="4073606" cy="116871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取組の実施により得られた具体的な成果を、実施項目ごとに具体的に箇条書きしてください。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また、今後の課題やその対応案を具体的に記載してください。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今後の展望や計画等があれば記載してください。</a:t>
            </a: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7392EA8C-5123-56FA-1BE5-45216BDAB53C}"/>
              </a:ext>
            </a:extLst>
          </p:cNvPr>
          <p:cNvCxnSpPr>
            <a:cxnSpLocks/>
            <a:endCxn id="26" idx="0"/>
          </p:cNvCxnSpPr>
          <p:nvPr/>
        </p:nvCxnSpPr>
        <p:spPr>
          <a:xfrm>
            <a:off x="2415739" y="2915153"/>
            <a:ext cx="6839" cy="135402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2984096B-CD09-1DAF-0B35-23E0042294BE}"/>
              </a:ext>
            </a:extLst>
          </p:cNvPr>
          <p:cNvSpPr/>
          <p:nvPr/>
        </p:nvSpPr>
        <p:spPr>
          <a:xfrm>
            <a:off x="2823935" y="6357775"/>
            <a:ext cx="4213013" cy="3377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取組を実施してきたスケジュールを具体的に記載してください。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CD778FB-6592-9ABA-4E49-83195FE8F566}"/>
              </a:ext>
            </a:extLst>
          </p:cNvPr>
          <p:cNvSpPr/>
          <p:nvPr/>
        </p:nvSpPr>
        <p:spPr>
          <a:xfrm>
            <a:off x="641769" y="2491926"/>
            <a:ext cx="3547940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取組で取り上げるＪＡＳ製材品の流通の考え方や、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  <a:p>
            <a:pPr lvl="0">
              <a:defRPr/>
            </a:pP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charset="-128"/>
              </a:rPr>
              <a:t>地域内での取組みの概要や特徴を紹介してください。</a:t>
            </a:r>
            <a:endParaRPr lang="zh-TW" altLang="en-US" sz="1200">
              <a:solidFill>
                <a:prstClr val="black"/>
              </a:solidFill>
              <a:latin typeface="新細明體"/>
              <a:ea typeface="ＭＳ Ｐゴシック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96030F2-98DB-2137-E667-C5CCD1222DD7}"/>
              </a:ext>
            </a:extLst>
          </p:cNvPr>
          <p:cNvSpPr/>
          <p:nvPr/>
        </p:nvSpPr>
        <p:spPr bwMode="auto">
          <a:xfrm>
            <a:off x="138113" y="6097012"/>
            <a:ext cx="8813261" cy="72133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51" name="正方形/長方形 62">
            <a:extLst>
              <a:ext uri="{FF2B5EF4-FFF2-40B4-BE49-F238E27FC236}">
                <a16:creationId xmlns:a16="http://schemas.microsoft.com/office/drawing/2014/main" id="{F5310DF8-4B88-7D39-2C0C-EE338CBDF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5908994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3" name="正方形/長方形 62">
            <a:extLst>
              <a:ext uri="{FF2B5EF4-FFF2-40B4-BE49-F238E27FC236}">
                <a16:creationId xmlns:a16="http://schemas.microsoft.com/office/drawing/2014/main" id="{779DEB79-E52B-64CF-6022-90B6328F7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55" y="6106386"/>
            <a:ext cx="1260000" cy="18753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4" name="正方形/長方形 62">
            <a:extLst>
              <a:ext uri="{FF2B5EF4-FFF2-40B4-BE49-F238E27FC236}">
                <a16:creationId xmlns:a16="http://schemas.microsoft.com/office/drawing/2014/main" id="{E5E3FF06-3584-98F5-9EFC-E63F1FF56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828" y="6106386"/>
            <a:ext cx="1260000" cy="18775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5" name="正方形/長方形 62">
            <a:extLst>
              <a:ext uri="{FF2B5EF4-FFF2-40B4-BE49-F238E27FC236}">
                <a16:creationId xmlns:a16="http://schemas.microsoft.com/office/drawing/2014/main" id="{AF900784-E721-EFD8-2E63-AF0D846C3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9828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6" name="正方形/長方形 62">
            <a:extLst>
              <a:ext uri="{FF2B5EF4-FFF2-40B4-BE49-F238E27FC236}">
                <a16:creationId xmlns:a16="http://schemas.microsoft.com/office/drawing/2014/main" id="{A60833C3-DCA9-95AE-DAFB-81A7821A1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9659" y="610876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7" name="正方形/長方形 62">
            <a:extLst>
              <a:ext uri="{FF2B5EF4-FFF2-40B4-BE49-F238E27FC236}">
                <a16:creationId xmlns:a16="http://schemas.microsoft.com/office/drawing/2014/main" id="{C83B3941-AD03-FFF4-B5D5-544E7E98C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374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8" name="正方形/長方形 62">
            <a:extLst>
              <a:ext uri="{FF2B5EF4-FFF2-40B4-BE49-F238E27FC236}">
                <a16:creationId xmlns:a16="http://schemas.microsoft.com/office/drawing/2014/main" id="{E1DA8B09-ED00-599A-0457-C4A889CA1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1374" y="6103911"/>
            <a:ext cx="1260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9" name="正方形/長方形 62">
            <a:extLst>
              <a:ext uri="{FF2B5EF4-FFF2-40B4-BE49-F238E27FC236}">
                <a16:creationId xmlns:a16="http://schemas.microsoft.com/office/drawing/2014/main" id="{F44DA7D7-C24E-8291-1C9E-67D01BB1E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374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0" name="タイトル 37">
            <a:extLst>
              <a:ext uri="{FF2B5EF4-FFF2-40B4-BE49-F238E27FC236}">
                <a16:creationId xmlns:a16="http://schemas.microsoft.com/office/drawing/2014/main" id="{BA267536-447C-2D8A-3EC9-B2E3E11799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4571998" cy="415367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 algn="l">
              <a:lnSpc>
                <a:spcPct val="110000"/>
              </a:lnSpc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+mn-ea"/>
                <a:ea typeface="+mn-ea"/>
              </a:rPr>
              <a:t>JAS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  <a:ea typeface="+mn-ea"/>
              </a:rPr>
              <a:t>製材サプライチェーン構築事業　</a:t>
            </a:r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取組成果概要図</a:t>
            </a:r>
            <a:endParaRPr lang="ja-JP" altLang="en-US" sz="14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 algn="l"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61" name="タイトル 37">
            <a:extLst>
              <a:ext uri="{FF2B5EF4-FFF2-40B4-BE49-F238E27FC236}">
                <a16:creationId xmlns:a16="http://schemas.microsoft.com/office/drawing/2014/main" id="{AA05746C-03B6-C208-34A2-A56F41CE6B4B}"/>
              </a:ext>
            </a:extLst>
          </p:cNvPr>
          <p:cNvSpPr txBox="1">
            <a:spLocks/>
          </p:cNvSpPr>
          <p:nvPr/>
        </p:nvSpPr>
        <p:spPr>
          <a:xfrm>
            <a:off x="-8128" y="-4186"/>
            <a:ext cx="1760728" cy="231535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  <a:defRPr/>
            </a:pPr>
            <a:r>
              <a:rPr lang="ja-JP" altLang="en-US" sz="1050" b="1" dirty="0">
                <a:solidFill>
                  <a:schemeClr val="bg1"/>
                </a:solidFill>
                <a:latin typeface="+mn-ea"/>
                <a:ea typeface="+mn-ea"/>
              </a:rPr>
              <a:t>様式第５号　補足資料</a:t>
            </a:r>
            <a:endParaRPr lang="en-US" altLang="ja-JP" sz="105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1481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latin typeface="+mn-ea"/>
                <a:ea typeface="ＭＳ Ｐゴシック" charset="-128"/>
              </a:rPr>
              <a:t>取組</a:t>
            </a: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実施主体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　〇〇〇〇〇〇〇〇〇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>
                <a:solidFill>
                  <a:schemeClr val="tx1"/>
                </a:solidFill>
              </a:rPr>
              <a:t>※</a:t>
            </a:r>
            <a:r>
              <a:rPr kumimoji="1" lang="ja-JP" altLang="en-US" sz="1400" b="1">
                <a:solidFill>
                  <a:schemeClr val="tx1"/>
                </a:solidFill>
              </a:rPr>
              <a:t>申込Ｎｏ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272918" y="7126763"/>
            <a:ext cx="8871082" cy="514350"/>
            <a:chOff x="138113" y="6282468"/>
            <a:chExt cx="8934866" cy="514350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138113" y="6282468"/>
              <a:ext cx="7057817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195930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7821613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8447296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198306" y="3690464"/>
            <a:ext cx="4210159" cy="2100904"/>
            <a:chOff x="181537" y="3173167"/>
            <a:chExt cx="4210159" cy="2100904"/>
          </a:xfrm>
        </p:grpSpPr>
        <p:sp>
          <p:nvSpPr>
            <p:cNvPr id="13" name="正方形/長方形 12"/>
            <p:cNvSpPr/>
            <p:nvPr/>
          </p:nvSpPr>
          <p:spPr bwMode="auto">
            <a:xfrm>
              <a:off x="190681" y="3323183"/>
              <a:ext cx="4201015" cy="1950888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181537" y="3173167"/>
              <a:ext cx="1030106" cy="311107"/>
            </a:xfrm>
            <a:prstGeom prst="roundRect">
              <a:avLst>
                <a:gd name="adj" fmla="val 19278"/>
              </a:avLst>
            </a:prstGeom>
            <a:solidFill>
              <a:srgbClr val="8FFFC2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ja-JP" sz="1200" b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背景と目的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15990"/>
            <a:ext cx="4339691" cy="3554450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088407"/>
            <a:ext cx="4083367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対象とした</a:t>
            </a:r>
            <a:r>
              <a:rPr lang="en-US" altLang="ja-JP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JAS</a:t>
            </a: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製材品の流通の考え方など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4"/>
            <a:ext cx="4339691" cy="109941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72918" y="6923123"/>
            <a:ext cx="1378039" cy="203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>
                <a:solidFill>
                  <a:schemeClr val="tx1"/>
                </a:solidFill>
              </a:rPr>
              <a:t>※</a:t>
            </a:r>
            <a:r>
              <a:rPr kumimoji="1" lang="ja-JP" altLang="en-US" sz="1200" b="1">
                <a:solidFill>
                  <a:schemeClr val="tx1"/>
                </a:solidFill>
              </a:rPr>
              <a:t>委員のコメント</a:t>
            </a:r>
          </a:p>
        </p:txBody>
      </p:sp>
      <p:sp>
        <p:nvSpPr>
          <p:cNvPr id="22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実施体制・参加団体等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114832"/>
            <a:ext cx="4339691" cy="2060067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3" y="1883178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取組内容（実施項目ごとの具体的な活動内容）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280351" y="6923123"/>
            <a:ext cx="1863649" cy="1965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>
                <a:solidFill>
                  <a:schemeClr val="tx1"/>
                </a:solidFill>
              </a:rPr>
              <a:t>※</a:t>
            </a:r>
            <a:r>
              <a:rPr lang="ja-JP" altLang="en-US" sz="1200" b="1">
                <a:solidFill>
                  <a:schemeClr val="tx1"/>
                </a:solidFill>
              </a:rPr>
              <a:t>評価</a:t>
            </a:r>
            <a:endParaRPr kumimoji="1" lang="ja-JP" altLang="en-US" sz="1200" b="1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375363"/>
            <a:ext cx="4373231" cy="4566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r>
              <a:rPr lang="ja-JP" altLang="en-US" sz="1600" b="1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〇〇〇〇〇〇〇〇〇</a:t>
            </a:r>
            <a:endParaRPr lang="zh-TW" altLang="en-US" sz="1600" b="1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/>
              <a:t>【</a:t>
            </a:r>
            <a:r>
              <a:rPr lang="ja-JP" altLang="en-US" sz="1050"/>
              <a:t>背景</a:t>
            </a:r>
            <a:r>
              <a:rPr lang="en-US" altLang="ja-JP" sz="1050"/>
              <a:t>】</a:t>
            </a:r>
          </a:p>
          <a:p>
            <a:r>
              <a:rPr lang="ja-JP" altLang="en-US" sz="1050"/>
              <a:t>・</a:t>
            </a:r>
            <a:endParaRPr lang="en-US" altLang="ja-JP" sz="1050"/>
          </a:p>
          <a:p>
            <a:r>
              <a:rPr lang="ja-JP" altLang="en-US" sz="1050"/>
              <a:t>・</a:t>
            </a:r>
            <a:endParaRPr lang="en-US" altLang="ja-JP" sz="1050"/>
          </a:p>
          <a:p>
            <a:r>
              <a:rPr lang="en-US" altLang="ja-JP" sz="1050"/>
              <a:t>【</a:t>
            </a:r>
            <a:r>
              <a:rPr lang="ja-JP" altLang="en-US" sz="1050"/>
              <a:t>目的</a:t>
            </a:r>
            <a:r>
              <a:rPr lang="en-US" altLang="ja-JP" sz="1050"/>
              <a:t>】</a:t>
            </a:r>
          </a:p>
          <a:p>
            <a:r>
              <a:rPr lang="ja-JP" altLang="en-US" sz="1050"/>
              <a:t>・</a:t>
            </a:r>
            <a:endParaRPr lang="ja-JP" altLang="ja-JP" sz="105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〇</a:t>
            </a:r>
            <a:endParaRPr lang="en-US" altLang="ja-JP" sz="1050"/>
          </a:p>
          <a:p>
            <a:endParaRPr lang="en-US" altLang="ja-JP" sz="1050"/>
          </a:p>
        </p:txBody>
      </p:sp>
      <p:sp>
        <p:nvSpPr>
          <p:cNvPr id="44" name="正方形/長方形 43"/>
          <p:cNvSpPr/>
          <p:nvPr/>
        </p:nvSpPr>
        <p:spPr>
          <a:xfrm>
            <a:off x="4679670" y="2135066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①</a:t>
            </a:r>
            <a:endParaRPr lang="en-US" altLang="ja-JP" sz="1050"/>
          </a:p>
        </p:txBody>
      </p:sp>
      <p:sp>
        <p:nvSpPr>
          <p:cNvPr id="45" name="正方形/長方形 44"/>
          <p:cNvSpPr/>
          <p:nvPr/>
        </p:nvSpPr>
        <p:spPr>
          <a:xfrm>
            <a:off x="4669504" y="8053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〇</a:t>
            </a:r>
            <a:endParaRPr lang="en-US" altLang="ja-JP" sz="1050"/>
          </a:p>
          <a:p>
            <a:endParaRPr lang="en-US" altLang="ja-JP" sz="1050"/>
          </a:p>
        </p:txBody>
      </p:sp>
      <p:sp>
        <p:nvSpPr>
          <p:cNvPr id="4" name="正方形/長方形 3"/>
          <p:cNvSpPr/>
          <p:nvPr/>
        </p:nvSpPr>
        <p:spPr>
          <a:xfrm>
            <a:off x="280352" y="3708312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写真・図等</a:t>
            </a:r>
            <a:endParaRPr lang="en-US" altLang="ja-JP" sz="1200" b="1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7" name="正方形/長方形 106">
            <a:extLst>
              <a:ext uri="{FF2B5EF4-FFF2-40B4-BE49-F238E27FC236}">
                <a16:creationId xmlns:a16="http://schemas.microsoft.com/office/drawing/2014/main" id="{73A5B282-C544-340A-EE18-8B8DE6F91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199" y="4449430"/>
            <a:ext cx="4339691" cy="1421010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9" name="正方形/長方形 62">
            <a:extLst>
              <a:ext uri="{FF2B5EF4-FFF2-40B4-BE49-F238E27FC236}">
                <a16:creationId xmlns:a16="http://schemas.microsoft.com/office/drawing/2014/main" id="{7F890CF7-49DD-1C9A-A292-CB7C2E757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198" y="4227943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取組の効果及び今後の課題と展望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3767D0D-89C4-DB78-9057-AA237F6B82E5}"/>
              </a:ext>
            </a:extLst>
          </p:cNvPr>
          <p:cNvSpPr/>
          <p:nvPr/>
        </p:nvSpPr>
        <p:spPr>
          <a:xfrm>
            <a:off x="4676365" y="4479831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①</a:t>
            </a:r>
            <a:endParaRPr lang="en-US" altLang="ja-JP" sz="1050"/>
          </a:p>
        </p:txBody>
      </p:sp>
      <p:sp>
        <p:nvSpPr>
          <p:cNvPr id="20" name="タイトル 37">
            <a:extLst>
              <a:ext uri="{FF2B5EF4-FFF2-40B4-BE49-F238E27FC236}">
                <a16:creationId xmlns:a16="http://schemas.microsoft.com/office/drawing/2014/main" id="{2C899D55-8F2B-F746-21CC-D881010F7F2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4571998" cy="497468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 algn="l">
              <a:lnSpc>
                <a:spcPct val="110000"/>
              </a:lnSpc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+mn-ea"/>
                <a:ea typeface="+mn-ea"/>
              </a:rPr>
              <a:t>JAS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  <a:ea typeface="+mn-ea"/>
              </a:rPr>
              <a:t>製材サプライチェーン構築事業　</a:t>
            </a:r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取組成果概要図</a:t>
            </a:r>
            <a:endParaRPr lang="ja-JP" altLang="en-US" sz="14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 algn="l"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6" name="タイトル 37">
            <a:extLst>
              <a:ext uri="{FF2B5EF4-FFF2-40B4-BE49-F238E27FC236}">
                <a16:creationId xmlns:a16="http://schemas.microsoft.com/office/drawing/2014/main" id="{E8D4B083-D8B5-2481-D359-F72A12C09DB5}"/>
              </a:ext>
            </a:extLst>
          </p:cNvPr>
          <p:cNvSpPr txBox="1">
            <a:spLocks/>
          </p:cNvSpPr>
          <p:nvPr/>
        </p:nvSpPr>
        <p:spPr>
          <a:xfrm>
            <a:off x="-8128" y="-4186"/>
            <a:ext cx="1845806" cy="257147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  <a:defRPr/>
            </a:pPr>
            <a:r>
              <a:rPr lang="ja-JP" altLang="en-US" sz="1050" b="1" dirty="0">
                <a:solidFill>
                  <a:schemeClr val="bg1"/>
                </a:solidFill>
                <a:latin typeface="+mn-ea"/>
                <a:ea typeface="+mn-ea"/>
              </a:rPr>
              <a:t>様式第５号　</a:t>
            </a:r>
            <a:r>
              <a:rPr lang="ja-JP" altLang="en-US" sz="1050" b="1">
                <a:solidFill>
                  <a:schemeClr val="bg1"/>
                </a:solidFill>
                <a:latin typeface="+mn-ea"/>
                <a:ea typeface="+mn-ea"/>
              </a:rPr>
              <a:t>補足資料</a:t>
            </a:r>
            <a:endParaRPr lang="en-US" altLang="ja-JP" sz="105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8D434E9-A995-5127-985D-33AB7FA82A04}"/>
              </a:ext>
            </a:extLst>
          </p:cNvPr>
          <p:cNvSpPr/>
          <p:nvPr/>
        </p:nvSpPr>
        <p:spPr bwMode="auto">
          <a:xfrm>
            <a:off x="138113" y="6097012"/>
            <a:ext cx="8813261" cy="72133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32" name="正方形/長方形 62">
            <a:extLst>
              <a:ext uri="{FF2B5EF4-FFF2-40B4-BE49-F238E27FC236}">
                <a16:creationId xmlns:a16="http://schemas.microsoft.com/office/drawing/2014/main" id="{C7B9943D-2949-A575-4392-5BF8A819F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5908994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正方形/長方形 62">
            <a:extLst>
              <a:ext uri="{FF2B5EF4-FFF2-40B4-BE49-F238E27FC236}">
                <a16:creationId xmlns:a16="http://schemas.microsoft.com/office/drawing/2014/main" id="{4AF4CBF4-922F-F0F3-6F05-7E2F6F113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6106386"/>
            <a:ext cx="1260000" cy="18753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8" name="正方形/長方形 62">
            <a:extLst>
              <a:ext uri="{FF2B5EF4-FFF2-40B4-BE49-F238E27FC236}">
                <a16:creationId xmlns:a16="http://schemas.microsoft.com/office/drawing/2014/main" id="{E63EE4EA-1383-DBE0-C5CC-AE338C2FB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886" y="6106386"/>
            <a:ext cx="1260000" cy="18775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正方形/長方形 62">
            <a:extLst>
              <a:ext uri="{FF2B5EF4-FFF2-40B4-BE49-F238E27FC236}">
                <a16:creationId xmlns:a16="http://schemas.microsoft.com/office/drawing/2014/main" id="{EF485C31-D503-4F59-F727-780A3BEA5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9828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0" name="正方形/長方形 62">
            <a:extLst>
              <a:ext uri="{FF2B5EF4-FFF2-40B4-BE49-F238E27FC236}">
                <a16:creationId xmlns:a16="http://schemas.microsoft.com/office/drawing/2014/main" id="{DC6E87FF-0DFF-FCB8-97E9-70895A6CC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9659" y="610876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" name="正方形/長方形 62">
            <a:extLst>
              <a:ext uri="{FF2B5EF4-FFF2-40B4-BE49-F238E27FC236}">
                <a16:creationId xmlns:a16="http://schemas.microsoft.com/office/drawing/2014/main" id="{C9A66A82-7456-8A2F-3854-B2D4DCB8C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374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2" name="正方形/長方形 62">
            <a:extLst>
              <a:ext uri="{FF2B5EF4-FFF2-40B4-BE49-F238E27FC236}">
                <a16:creationId xmlns:a16="http://schemas.microsoft.com/office/drawing/2014/main" id="{30913157-95DA-D24C-9B69-385FBB466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1374" y="6106386"/>
            <a:ext cx="1260000" cy="19007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3" name="正方形/長方形 62">
            <a:extLst>
              <a:ext uri="{FF2B5EF4-FFF2-40B4-BE49-F238E27FC236}">
                <a16:creationId xmlns:a16="http://schemas.microsoft.com/office/drawing/2014/main" id="{0711A7A2-6B85-E3D5-9C53-94EA52781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374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6908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135454FA160074DA1934B124B1D697C" ma:contentTypeVersion="16" ma:contentTypeDescription="新しいドキュメントを作成します。" ma:contentTypeScope="" ma:versionID="6e7e5cbbacb3932f28bbea143abe4f83">
  <xsd:schema xmlns:xsd="http://www.w3.org/2001/XMLSchema" xmlns:xs="http://www.w3.org/2001/XMLSchema" xmlns:p="http://schemas.microsoft.com/office/2006/metadata/properties" xmlns:ns2="62f2f58b-dc47-4e06-954b-16d5f7a00f5a" xmlns:ns3="84c4eb78-e6fd-4d9c-8425-d86b5f6dbd89" targetNamespace="http://schemas.microsoft.com/office/2006/metadata/properties" ma:root="true" ma:fieldsID="891d04c5c232cf3ce914aee7375eac4c" ns2:_="" ns3:_="">
    <xsd:import namespace="62f2f58b-dc47-4e06-954b-16d5f7a00f5a"/>
    <xsd:import namespace="84c4eb78-e6fd-4d9c-8425-d86b5f6dbd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_x5099__x8003_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f2f58b-dc47-4e06-954b-16d5f7a00f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x5099__x8003_" ma:index="20" nillable="true" ma:displayName="備考" ma:format="Dropdown" ma:internalName="_x5099__x8003_">
      <xsd:simpleType>
        <xsd:restriction base="dms:Text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c4eb78-e6fd-4d9c-8425-d86b5f6dbd8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c499ee57-7045-422a-9d4c-6c682a452023}" ma:internalName="TaxCatchAll" ma:showField="CatchAllData" ma:web="84c4eb78-e6fd-4d9c-8425-d86b5f6dbd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2f2f58b-dc47-4e06-954b-16d5f7a00f5a">
      <Terms xmlns="http://schemas.microsoft.com/office/infopath/2007/PartnerControls"/>
    </lcf76f155ced4ddcb4097134ff3c332f>
    <_x5099__x8003_ xmlns="62f2f58b-dc47-4e06-954b-16d5f7a00f5a" xsi:nil="true"/>
    <TaxCatchAll xmlns="84c4eb78-e6fd-4d9c-8425-d86b5f6dbd8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A8B2A4-D641-45B8-A0FA-9A2C5EE766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f2f58b-dc47-4e06-954b-16d5f7a00f5a"/>
    <ds:schemaRef ds:uri="84c4eb78-e6fd-4d9c-8425-d86b5f6dbd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40113C-B128-4CA1-897F-ED516B55D325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84c4eb78-e6fd-4d9c-8425-d86b5f6dbd89"/>
    <ds:schemaRef ds:uri="62f2f58b-dc47-4e06-954b-16d5f7a00f5a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44E8852-F856-489B-8A46-FF17A590CE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482</TotalTime>
  <Words>366</Words>
  <Application>Microsoft Office PowerPoint</Application>
  <PresentationFormat>画面に合わせる (4:3)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新細明體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soumu26</dc:creator>
  <cp:lastModifiedBy>全木連</cp:lastModifiedBy>
  <cp:revision>44</cp:revision>
  <cp:lastPrinted>2025-06-06T07:28:26Z</cp:lastPrinted>
  <dcterms:created xsi:type="dcterms:W3CDTF">2018-05-07T04:52:20Z</dcterms:created>
  <dcterms:modified xsi:type="dcterms:W3CDTF">2025-08-06T01:52:20Z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0x010100A135454FA160074DA1934B124B1D697C</vt:lpwstr>
  </property>
  <property fmtid="{D5CDD505-2E9C-101B-9397-08002B2CF9AE}" pid="3" name="MediaServiceImageTags">
    <vt:lpwstr/>
  </property>
</Properties>
</file>