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65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F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E8C3EB-F1E3-4D18-986F-73AF812E7EAF}" v="16" dt="2025-06-02T04:33:56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latin typeface="+mn-ea"/>
                <a:ea typeface="ＭＳ Ｐゴシック" charset="-128"/>
              </a:rPr>
              <a:t>取組</a:t>
            </a: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>
                <a:solidFill>
                  <a:schemeClr val="tx1"/>
                </a:solidFill>
              </a:rPr>
              <a:t>※</a:t>
            </a:r>
            <a:r>
              <a:rPr kumimoji="1" lang="ja-JP" altLang="en-US" sz="1400" b="1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72918" y="7126763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98306" y="3690464"/>
            <a:ext cx="4210159" cy="2100904"/>
            <a:chOff x="181537" y="3173167"/>
            <a:chExt cx="4210159" cy="210090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323183"/>
              <a:ext cx="4201015" cy="1950888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81537" y="3173167"/>
              <a:ext cx="1030106" cy="311107"/>
            </a:xfrm>
            <a:prstGeom prst="roundRect">
              <a:avLst>
                <a:gd name="adj" fmla="val 19278"/>
              </a:avLst>
            </a:prstGeom>
            <a:solidFill>
              <a:srgbClr val="8FFFC2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15990"/>
            <a:ext cx="4339691" cy="355445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088407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対象とするＪＡＳ製材品の流通の考え方など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4"/>
            <a:ext cx="4339691" cy="109941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2918" y="6923123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kumimoji="1" lang="ja-JP" altLang="en-US" sz="1200" b="1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114832"/>
            <a:ext cx="4339691" cy="2060067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1883178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取組内容（実施項目ごとの具体的な活動内容）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80351" y="6923123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lang="ja-JP" altLang="en-US" sz="1200" b="1">
                <a:solidFill>
                  <a:schemeClr val="tx1"/>
                </a:solidFill>
              </a:rPr>
              <a:t>評価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6097012"/>
            <a:ext cx="8813261" cy="72133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3" y="5908994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38113" y="6106386"/>
            <a:ext cx="1260000" cy="1875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1393886" y="6106386"/>
            <a:ext cx="1260000" cy="1877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2659828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3909659" y="610876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17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431374" y="6109262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69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526193"/>
            <a:ext cx="4373231" cy="30578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-8128" y="0"/>
            <a:ext cx="4571998" cy="587019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l">
              <a:lnSpc>
                <a:spcPct val="110000"/>
              </a:lnSpc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  <a:ea typeface="+mn-ea"/>
              </a:rPr>
              <a:t>JAS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  <a:ea typeface="+mn-ea"/>
              </a:rPr>
              <a:t>製材サプライチェーン構築事業　取組計画書概要図</a:t>
            </a:r>
          </a:p>
          <a:p>
            <a:pPr algn="l"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/>
              <a:t>【</a:t>
            </a:r>
            <a:r>
              <a:rPr lang="ja-JP" altLang="en-US" sz="1050"/>
              <a:t>背景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en-US" altLang="ja-JP" sz="1050"/>
              <a:t>【</a:t>
            </a:r>
            <a:r>
              <a:rPr lang="ja-JP" altLang="en-US" sz="1050"/>
              <a:t>目的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ja-JP" altLang="ja-JP" sz="105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4" name="正方形/長方形 43"/>
          <p:cNvSpPr/>
          <p:nvPr/>
        </p:nvSpPr>
        <p:spPr>
          <a:xfrm>
            <a:off x="4679670" y="213506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" name="正方形/長方形 3"/>
          <p:cNvSpPr/>
          <p:nvPr/>
        </p:nvSpPr>
        <p:spPr>
          <a:xfrm>
            <a:off x="280352" y="370831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正方形/長方形 106">
            <a:extLst>
              <a:ext uri="{FF2B5EF4-FFF2-40B4-BE49-F238E27FC236}">
                <a16:creationId xmlns:a16="http://schemas.microsoft.com/office/drawing/2014/main" id="{73A5B282-C544-340A-EE18-8B8DE6F9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9" y="4449430"/>
            <a:ext cx="4339691" cy="142101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9" name="正方形/長方形 62">
            <a:extLst>
              <a:ext uri="{FF2B5EF4-FFF2-40B4-BE49-F238E27FC236}">
                <a16:creationId xmlns:a16="http://schemas.microsoft.com/office/drawing/2014/main" id="{7F890CF7-49DD-1C9A-A292-CB7C2E757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8" y="4227943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予想される取組の効果等（想定される具体的な成果）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3767D0D-89C4-DB78-9057-AA237F6B82E5}"/>
              </a:ext>
            </a:extLst>
          </p:cNvPr>
          <p:cNvSpPr/>
          <p:nvPr/>
        </p:nvSpPr>
        <p:spPr>
          <a:xfrm>
            <a:off x="4676365" y="4479831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26" name="タイトル 37">
            <a:extLst>
              <a:ext uri="{FF2B5EF4-FFF2-40B4-BE49-F238E27FC236}">
                <a16:creationId xmlns:a16="http://schemas.microsoft.com/office/drawing/2014/main" id="{FB05BFB4-1E33-3A12-2E9E-894F0C71A0E2}"/>
              </a:ext>
            </a:extLst>
          </p:cNvPr>
          <p:cNvSpPr txBox="1">
            <a:spLocks/>
          </p:cNvSpPr>
          <p:nvPr/>
        </p:nvSpPr>
        <p:spPr>
          <a:xfrm>
            <a:off x="-8129" y="-4185"/>
            <a:ext cx="1659085" cy="250574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  <a:ea typeface="+mn-ea"/>
              </a:rPr>
              <a:t>様式第１号　補足資料　</a:t>
            </a:r>
            <a:r>
              <a:rPr lang="en-US" altLang="ja-JP" sz="1050" b="1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1494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latin typeface="+mn-ea"/>
                <a:ea typeface="ＭＳ Ｐゴシック" charset="-128"/>
              </a:rPr>
              <a:t>取組</a:t>
            </a: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>
                <a:solidFill>
                  <a:schemeClr val="tx1"/>
                </a:solidFill>
              </a:rPr>
              <a:t>※</a:t>
            </a:r>
            <a:r>
              <a:rPr kumimoji="1" lang="ja-JP" altLang="en-US" sz="1400" b="1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72918" y="7126763"/>
            <a:ext cx="8871082" cy="514350"/>
            <a:chOff x="138113" y="6282468"/>
            <a:chExt cx="8934866" cy="514350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138113" y="6282468"/>
              <a:ext cx="7057817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7195930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7821613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447296" y="6282468"/>
              <a:ext cx="625683" cy="514350"/>
            </a:xfrm>
            <a:prstGeom prst="rect">
              <a:avLst/>
            </a:prstGeom>
            <a:noFill/>
            <a:ln w="12700" cap="flat" cmpd="sng" algn="ctr">
              <a:solidFill>
                <a:srgbClr val="76B5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GP創英角ｺﾞｼｯｸUB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98306" y="3690464"/>
            <a:ext cx="4210159" cy="2100904"/>
            <a:chOff x="181537" y="3173167"/>
            <a:chExt cx="4210159" cy="2100904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323183"/>
              <a:ext cx="4201015" cy="1950888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81537" y="3173167"/>
              <a:ext cx="1030106" cy="311107"/>
            </a:xfrm>
            <a:prstGeom prst="roundRect">
              <a:avLst>
                <a:gd name="adj" fmla="val 19278"/>
              </a:avLst>
            </a:prstGeom>
            <a:solidFill>
              <a:srgbClr val="8FFFC2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15990"/>
            <a:ext cx="4339691" cy="355445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088407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</a:t>
            </a:r>
            <a:r>
              <a:rPr lang="en-US" altLang="ja-JP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JAS</a:t>
            </a: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製材品の流通の考え方など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4"/>
            <a:ext cx="4339691" cy="109941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2918" y="6923123"/>
            <a:ext cx="1378039" cy="203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kumimoji="1" lang="ja-JP" altLang="en-US" sz="1200" b="1">
                <a:solidFill>
                  <a:schemeClr val="tx1"/>
                </a:solidFill>
              </a:rPr>
              <a:t>委員のコメント</a:t>
            </a: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114832"/>
            <a:ext cx="4339691" cy="2060067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1883178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取組内容（実施項目ごとの具体的な活動内容）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80351" y="6923123"/>
            <a:ext cx="1863649" cy="1965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>
                <a:solidFill>
                  <a:schemeClr val="tx1"/>
                </a:solidFill>
              </a:rPr>
              <a:t>※</a:t>
            </a:r>
            <a:r>
              <a:rPr lang="ja-JP" altLang="en-US" sz="1200" b="1">
                <a:solidFill>
                  <a:schemeClr val="tx1"/>
                </a:solidFill>
              </a:rPr>
              <a:t>評価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6476" y="478552"/>
            <a:ext cx="4373231" cy="4566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-9234" y="1"/>
            <a:ext cx="4537904" cy="58408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endParaRPr lang="en-US" altLang="ja-JP" sz="1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JAS</a:t>
            </a: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製材サプライチェーン構築事業　取組計画書概要図</a:t>
            </a:r>
            <a:endParaRPr lang="en-US" altLang="ja-JP" sz="1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/>
              <a:t>【</a:t>
            </a:r>
            <a:r>
              <a:rPr lang="ja-JP" altLang="en-US" sz="1050"/>
              <a:t>背景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ja-JP" altLang="en-US" sz="1050"/>
              <a:t>・</a:t>
            </a:r>
            <a:endParaRPr lang="en-US" altLang="ja-JP" sz="1050"/>
          </a:p>
          <a:p>
            <a:r>
              <a:rPr lang="en-US" altLang="ja-JP" sz="1050"/>
              <a:t>【</a:t>
            </a:r>
            <a:r>
              <a:rPr lang="ja-JP" altLang="en-US" sz="1050"/>
              <a:t>目的</a:t>
            </a:r>
            <a:r>
              <a:rPr lang="en-US" altLang="ja-JP" sz="1050"/>
              <a:t>】</a:t>
            </a:r>
          </a:p>
          <a:p>
            <a:r>
              <a:rPr lang="ja-JP" altLang="en-US" sz="1050"/>
              <a:t>・</a:t>
            </a:r>
            <a:endParaRPr lang="ja-JP" altLang="ja-JP" sz="105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4" name="正方形/長方形 43"/>
          <p:cNvSpPr/>
          <p:nvPr/>
        </p:nvSpPr>
        <p:spPr>
          <a:xfrm>
            <a:off x="4679670" y="213506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〇</a:t>
            </a:r>
            <a:endParaRPr lang="en-US" altLang="ja-JP" sz="1050"/>
          </a:p>
          <a:p>
            <a:endParaRPr lang="en-US" altLang="ja-JP" sz="1050"/>
          </a:p>
        </p:txBody>
      </p:sp>
      <p:sp>
        <p:nvSpPr>
          <p:cNvPr id="4" name="正方形/長方形 3"/>
          <p:cNvSpPr/>
          <p:nvPr/>
        </p:nvSpPr>
        <p:spPr>
          <a:xfrm>
            <a:off x="280352" y="370831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正方形/長方形 106">
            <a:extLst>
              <a:ext uri="{FF2B5EF4-FFF2-40B4-BE49-F238E27FC236}">
                <a16:creationId xmlns:a16="http://schemas.microsoft.com/office/drawing/2014/main" id="{73A5B282-C544-340A-EE18-8B8DE6F91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9" y="4449430"/>
            <a:ext cx="4339691" cy="1421010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9" name="正方形/長方形 62">
            <a:extLst>
              <a:ext uri="{FF2B5EF4-FFF2-40B4-BE49-F238E27FC236}">
                <a16:creationId xmlns:a16="http://schemas.microsoft.com/office/drawing/2014/main" id="{7F890CF7-49DD-1C9A-A292-CB7C2E757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198" y="4227943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予想される取組の効果等（想定される具体的な成果）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3767D0D-89C4-DB78-9057-AA237F6B82E5}"/>
              </a:ext>
            </a:extLst>
          </p:cNvPr>
          <p:cNvSpPr/>
          <p:nvPr/>
        </p:nvSpPr>
        <p:spPr>
          <a:xfrm>
            <a:off x="4676365" y="4479831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/>
              <a:t>①</a:t>
            </a:r>
            <a:endParaRPr lang="en-US" altLang="ja-JP" sz="105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83D5CEE-A1B2-3A89-365B-BA6F73FB6E7E}"/>
              </a:ext>
            </a:extLst>
          </p:cNvPr>
          <p:cNvSpPr/>
          <p:nvPr/>
        </p:nvSpPr>
        <p:spPr>
          <a:xfrm>
            <a:off x="1538554" y="628934"/>
            <a:ext cx="2367956" cy="3348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取組のテーマを明記してください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70E3327-4AC9-F0C4-989C-3689C71D4012}"/>
              </a:ext>
            </a:extLst>
          </p:cNvPr>
          <p:cNvSpPr/>
          <p:nvPr/>
        </p:nvSpPr>
        <p:spPr>
          <a:xfrm>
            <a:off x="904835" y="1255711"/>
            <a:ext cx="3130985" cy="33483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取組の背景と目的を簡潔に記載してください。</a:t>
            </a:r>
            <a:endParaRPr lang="zh-TW" altLang="en-US" sz="1200" b="1">
              <a:latin typeface="+mn-ea"/>
              <a:ea typeface="ＭＳ Ｐゴシック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D097C7E-3A35-CBEF-B401-F0315D00698F}"/>
              </a:ext>
            </a:extLst>
          </p:cNvPr>
          <p:cNvSpPr/>
          <p:nvPr/>
        </p:nvSpPr>
        <p:spPr>
          <a:xfrm>
            <a:off x="592590" y="4269179"/>
            <a:ext cx="365997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4442DC5-36D0-CD99-AF2B-F19739B21EBA}"/>
              </a:ext>
            </a:extLst>
          </p:cNvPr>
          <p:cNvSpPr/>
          <p:nvPr/>
        </p:nvSpPr>
        <p:spPr>
          <a:xfrm>
            <a:off x="4952628" y="932545"/>
            <a:ext cx="3483646" cy="6147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取組の実施体制（参加団体等）を説明してください。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取組実施項目ごとの役割等も明記してください。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3F8E085-982B-5510-F620-369638EE85EB}"/>
              </a:ext>
            </a:extLst>
          </p:cNvPr>
          <p:cNvSpPr/>
          <p:nvPr/>
        </p:nvSpPr>
        <p:spPr>
          <a:xfrm>
            <a:off x="4952628" y="2400928"/>
            <a:ext cx="3812527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取組の実施項目ごとに具体的な活動内容を箇条書きしてください。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また、取組の成果の普及・活用に用いる手法や工夫する点等について記載してください。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CCE50DC-B131-8C4F-6D35-BCA0C7FCAD52}"/>
              </a:ext>
            </a:extLst>
          </p:cNvPr>
          <p:cNvSpPr/>
          <p:nvPr/>
        </p:nvSpPr>
        <p:spPr>
          <a:xfrm>
            <a:off x="4952628" y="4554369"/>
            <a:ext cx="3812527" cy="116871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予想される取組の効果や具体的な成果を、実施項目ごとに具体的に箇条書きしてください。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また、本取組実施年度以降の計画等があれば記載してください。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57409E78-3C1D-BB0C-D2A9-9B9D349B7670}"/>
              </a:ext>
            </a:extLst>
          </p:cNvPr>
          <p:cNvCxnSpPr>
            <a:cxnSpLocks/>
            <a:stCxn id="12" idx="2"/>
            <a:endCxn id="41" idx="0"/>
          </p:cNvCxnSpPr>
          <p:nvPr/>
        </p:nvCxnSpPr>
        <p:spPr>
          <a:xfrm>
            <a:off x="2415739" y="3015737"/>
            <a:ext cx="6839" cy="12534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A1044DB-CC6B-C6BA-1731-F595DAA93B2F}"/>
              </a:ext>
            </a:extLst>
          </p:cNvPr>
          <p:cNvSpPr/>
          <p:nvPr/>
        </p:nvSpPr>
        <p:spPr>
          <a:xfrm>
            <a:off x="2823935" y="6357775"/>
            <a:ext cx="3704860" cy="3377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取組の想定スケジュールを具体的に記載してください。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B01509E-F31F-C7AF-0308-651CE1D31D63}"/>
              </a:ext>
            </a:extLst>
          </p:cNvPr>
          <p:cNvSpPr/>
          <p:nvPr/>
        </p:nvSpPr>
        <p:spPr>
          <a:xfrm>
            <a:off x="641769" y="2554072"/>
            <a:ext cx="354794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>
                <a:solidFill>
                  <a:srgbClr val="FF0000"/>
                </a:solidFill>
                <a:ea typeface="ＭＳ Ｐゴシック" charset="-128"/>
              </a:rPr>
              <a:t>取組で取り上げるＪＡＳ製材品の流通の考え方や、</a:t>
            </a:r>
            <a:endParaRPr lang="en-US" altLang="ja-JP" sz="1200">
              <a:solidFill>
                <a:srgbClr val="FF0000"/>
              </a:solidFill>
              <a:ea typeface="ＭＳ Ｐゴシック" charset="-128"/>
            </a:endParaRPr>
          </a:p>
          <a:p>
            <a:pPr lvl="0">
              <a:defRPr/>
            </a:pP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地域内での取組みの概要や特徴を紹介してください。</a:t>
            </a:r>
            <a:endParaRPr lang="zh-TW" altLang="en-US" sz="120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  <p:sp>
        <p:nvSpPr>
          <p:cNvPr id="20" name="タイトル 37">
            <a:extLst>
              <a:ext uri="{FF2B5EF4-FFF2-40B4-BE49-F238E27FC236}">
                <a16:creationId xmlns:a16="http://schemas.microsoft.com/office/drawing/2014/main" id="{F548A945-BAFF-3AE4-230B-10CA175DFBD3}"/>
              </a:ext>
            </a:extLst>
          </p:cNvPr>
          <p:cNvSpPr txBox="1">
            <a:spLocks/>
          </p:cNvSpPr>
          <p:nvPr/>
        </p:nvSpPr>
        <p:spPr>
          <a:xfrm>
            <a:off x="-8129" y="-4186"/>
            <a:ext cx="1789303" cy="291226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defRPr/>
            </a:pPr>
            <a:r>
              <a:rPr lang="ja-JP" altLang="en-US" sz="1050" b="1">
                <a:solidFill>
                  <a:schemeClr val="bg1"/>
                </a:solidFill>
                <a:latin typeface="+mn-ea"/>
                <a:ea typeface="+mn-ea"/>
              </a:rPr>
              <a:t>様式第１号　</a:t>
            </a:r>
            <a:r>
              <a:rPr lang="ja-JP" altLang="en-US" sz="1050" b="1" dirty="0">
                <a:solidFill>
                  <a:schemeClr val="bg1"/>
                </a:solidFill>
                <a:latin typeface="+mn-ea"/>
                <a:ea typeface="+mn-ea"/>
              </a:rPr>
              <a:t>補足資料　</a:t>
            </a:r>
            <a:r>
              <a:rPr lang="en-US" altLang="ja-JP" sz="1050" b="1" dirty="0">
                <a:solidFill>
                  <a:schemeClr val="bg1"/>
                </a:solidFill>
                <a:latin typeface="+mn-ea"/>
                <a:ea typeface="+mn-ea"/>
              </a:rPr>
              <a:t>1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098EF13-249F-AEC0-2453-45F83F57018E}"/>
              </a:ext>
            </a:extLst>
          </p:cNvPr>
          <p:cNvSpPr/>
          <p:nvPr/>
        </p:nvSpPr>
        <p:spPr bwMode="auto">
          <a:xfrm>
            <a:off x="138113" y="6097012"/>
            <a:ext cx="8813261" cy="721337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62" name="正方形/長方形 62">
            <a:extLst>
              <a:ext uri="{FF2B5EF4-FFF2-40B4-BE49-F238E27FC236}">
                <a16:creationId xmlns:a16="http://schemas.microsoft.com/office/drawing/2014/main" id="{48183315-2DA7-EFDD-8869-F8C9B2EA8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5908994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0D707D2-8503-BA12-95AA-FB36A5031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6106386"/>
            <a:ext cx="1260000" cy="18753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4" name="正方形/長方形 62">
            <a:extLst>
              <a:ext uri="{FF2B5EF4-FFF2-40B4-BE49-F238E27FC236}">
                <a16:creationId xmlns:a16="http://schemas.microsoft.com/office/drawing/2014/main" id="{248FE7F1-FA8C-E369-11BB-737013EB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86" y="6106386"/>
            <a:ext cx="1260000" cy="18775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2">
            <a:extLst>
              <a:ext uri="{FF2B5EF4-FFF2-40B4-BE49-F238E27FC236}">
                <a16:creationId xmlns:a16="http://schemas.microsoft.com/office/drawing/2014/main" id="{5C2174B8-1767-43CC-5FA3-3C2B60BF9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828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2">
            <a:extLst>
              <a:ext uri="{FF2B5EF4-FFF2-40B4-BE49-F238E27FC236}">
                <a16:creationId xmlns:a16="http://schemas.microsoft.com/office/drawing/2014/main" id="{2973B054-96BA-CA9B-CB61-57880B7F3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9659" y="610876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正方形/長方形 62">
            <a:extLst>
              <a:ext uri="{FF2B5EF4-FFF2-40B4-BE49-F238E27FC236}">
                <a16:creationId xmlns:a16="http://schemas.microsoft.com/office/drawing/2014/main" id="{AFC7B1CA-8B4C-5B5B-73C8-82528020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正方形/長方形 62">
            <a:extLst>
              <a:ext uri="{FF2B5EF4-FFF2-40B4-BE49-F238E27FC236}">
                <a16:creationId xmlns:a16="http://schemas.microsoft.com/office/drawing/2014/main" id="{3095A39C-9E9F-C42A-E702-E9D27B912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374" y="6106386"/>
            <a:ext cx="1260000" cy="1900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正方形/長方形 62">
            <a:extLst>
              <a:ext uri="{FF2B5EF4-FFF2-40B4-BE49-F238E27FC236}">
                <a16:creationId xmlns:a16="http://schemas.microsoft.com/office/drawing/2014/main" id="{ED2E0FBF-36DE-51CA-2B2C-046914B12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374" y="6106386"/>
            <a:ext cx="1260000" cy="18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840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135454FA160074DA1934B124B1D697C" ma:contentTypeVersion="16" ma:contentTypeDescription="新しいドキュメントを作成します。" ma:contentTypeScope="" ma:versionID="6e7e5cbbacb3932f28bbea143abe4f83">
  <xsd:schema xmlns:xsd="http://www.w3.org/2001/XMLSchema" xmlns:xs="http://www.w3.org/2001/XMLSchema" xmlns:p="http://schemas.microsoft.com/office/2006/metadata/properties" xmlns:ns2="62f2f58b-dc47-4e06-954b-16d5f7a00f5a" xmlns:ns3="84c4eb78-e6fd-4d9c-8425-d86b5f6dbd89" targetNamespace="http://schemas.microsoft.com/office/2006/metadata/properties" ma:root="true" ma:fieldsID="891d04c5c232cf3ce914aee7375eac4c" ns2:_="" ns3:_="">
    <xsd:import namespace="62f2f58b-dc47-4e06-954b-16d5f7a00f5a"/>
    <xsd:import namespace="84c4eb78-e6fd-4d9c-8425-d86b5f6dbd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_x5099__x8003_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2f58b-dc47-4e06-954b-16d5f7a00f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x5099__x8003_" ma:index="20" nillable="true" ma:displayName="備考" ma:format="Dropdown" ma:internalName="_x5099__x8003_">
      <xsd:simpleType>
        <xsd:restriction base="dms:Text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4eb78-e6fd-4d9c-8425-d86b5f6dbd8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c499ee57-7045-422a-9d4c-6c682a452023}" ma:internalName="TaxCatchAll" ma:showField="CatchAllData" ma:web="84c4eb78-e6fd-4d9c-8425-d86b5f6dbd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f2f58b-dc47-4e06-954b-16d5f7a00f5a">
      <Terms xmlns="http://schemas.microsoft.com/office/infopath/2007/PartnerControls"/>
    </lcf76f155ced4ddcb4097134ff3c332f>
    <_x5099__x8003_ xmlns="62f2f58b-dc47-4e06-954b-16d5f7a00f5a" xsi:nil="true"/>
    <TaxCatchAll xmlns="84c4eb78-e6fd-4d9c-8425-d86b5f6dbd89" xsi:nil="true"/>
  </documentManagement>
</p:properties>
</file>

<file path=customXml/itemProps1.xml><?xml version="1.0" encoding="utf-8"?>
<ds:datastoreItem xmlns:ds="http://schemas.openxmlformats.org/officeDocument/2006/customXml" ds:itemID="{744E8852-F856-489B-8A46-FF17A590C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A8B2A4-D641-45B8-A0FA-9A2C5EE76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f2f58b-dc47-4e06-954b-16d5f7a00f5a"/>
    <ds:schemaRef ds:uri="84c4eb78-e6fd-4d9c-8425-d86b5f6dbd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40113C-B128-4CA1-897F-ED516B55D325}">
  <ds:schemaRefs>
    <ds:schemaRef ds:uri="http://purl.org/dc/terms/"/>
    <ds:schemaRef ds:uri="http://schemas.microsoft.com/office/infopath/2007/PartnerControls"/>
    <ds:schemaRef ds:uri="http://purl.org/dc/elements/1.1/"/>
    <ds:schemaRef ds:uri="62f2f58b-dc47-4e06-954b-16d5f7a00f5a"/>
    <ds:schemaRef ds:uri="84c4eb78-e6fd-4d9c-8425-d86b5f6dbd89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368</Words>
  <Application>Microsoft Office PowerPoint</Application>
  <PresentationFormat>画面に合わせる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soumu36</cp:lastModifiedBy>
  <cp:revision>44</cp:revision>
  <cp:lastPrinted>2025-06-02T01:06:58Z</cp:lastPrinted>
  <dcterms:created xsi:type="dcterms:W3CDTF">2018-05-07T04:52:20Z</dcterms:created>
  <dcterms:modified xsi:type="dcterms:W3CDTF">2025-06-09T04:37:24Z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0x010100A135454FA160074DA1934B124B1D697C</vt:lpwstr>
  </property>
  <property fmtid="{D5CDD505-2E9C-101B-9397-08002B2CF9AE}" pid="3" name="MediaServiceImageTags">
    <vt:lpwstr/>
  </property>
</Properties>
</file>