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079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16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605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3315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0605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5602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7409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6469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80648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1784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9151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D859-2979-472D-9037-BA28BC53F57E}" type="datetimeFigureOut">
              <a:rPr kumimoji="1" lang="ja-JP" altLang="en-US" smtClean="0"/>
              <a:t>2024/7/17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BDBD6-A57F-4F3F-BBC9-3234B400D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52226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eaLnBrk="1" hangingPunct="1">
              <a:lnSpc>
                <a:spcPts val="1800"/>
              </a:lnSpc>
              <a:defRPr/>
            </a:pPr>
            <a:r>
              <a:rPr lang="zh-TW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事業実施主体</a:t>
            </a:r>
            <a:endParaRPr lang="en-US" altLang="zh-TW" sz="1200" dirty="0">
              <a:latin typeface="+mn-ea"/>
              <a:ea typeface="ＭＳ Ｐゴシック" charset="-128"/>
            </a:endParaRPr>
          </a:p>
          <a:p>
            <a:pPr eaLnBrk="1" hangingPunct="1">
              <a:lnSpc>
                <a:spcPts val="1800"/>
              </a:lnSpc>
              <a:defRPr/>
            </a:pPr>
            <a:r>
              <a:rPr lang="ja-JP" altLang="en-US" sz="1200" b="0" dirty="0">
                <a:solidFill>
                  <a:schemeClr val="tx1"/>
                </a:solidFill>
                <a:latin typeface="+mn-ea"/>
                <a:ea typeface="ＭＳ Ｐゴシック" charset="-128"/>
              </a:rPr>
              <a:t>　〇〇〇〇〇〇〇〇〇</a:t>
            </a:r>
            <a:endParaRPr lang="zh-TW" altLang="en-US" sz="1200" b="0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en-US" altLang="ja-JP" sz="1400" b="1" dirty="0">
                <a:solidFill>
                  <a:schemeClr val="tx1"/>
                </a:solidFill>
              </a:rPr>
              <a:t>※</a:t>
            </a:r>
            <a:r>
              <a:rPr kumimoji="1" lang="ja-JP" altLang="en-US" sz="1400" b="1" dirty="0">
                <a:solidFill>
                  <a:schemeClr val="tx1"/>
                </a:solidFill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38112" y="3548071"/>
            <a:ext cx="4253584" cy="1726000"/>
            <a:chOff x="138112" y="3548071"/>
            <a:chExt cx="4253584" cy="1726000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ja-JP" altLang="en-US" sz="1200" b="0" dirty="0">
                <a:solidFill>
                  <a:schemeClr val="tx1"/>
                </a:solidFill>
                <a:latin typeface="+mn-ea"/>
                <a:ea typeface="+mn-ea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38112" y="3548071"/>
              <a:ext cx="1082675" cy="311107"/>
            </a:xfrm>
            <a:prstGeom prst="roundRect">
              <a:avLst>
                <a:gd name="adj" fmla="val 19278"/>
              </a:avLst>
            </a:prstGeom>
            <a:solidFill>
              <a:srgbClr val="00B050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1" hangingPunct="1">
                <a:defRPr/>
              </a:pPr>
              <a:endParaRPr lang="en-US" altLang="ja-JP" sz="1200" b="1" dirty="0">
                <a:ln w="10160">
                  <a:solidFill>
                    <a:schemeClr val="accent5"/>
                  </a:solidFill>
                  <a:prstDash val="solid"/>
                </a:ln>
                <a:solidFill>
                  <a:schemeClr val="bg1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latin typeface="+mn-ea"/>
                <a:ea typeface="+mn-ea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背景と目的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ja-JP" altLang="en-US" sz="1100" b="0" dirty="0">
              <a:solidFill>
                <a:schemeClr val="tx1"/>
              </a:solidFill>
              <a:latin typeface="+mn-ea"/>
              <a:ea typeface="+mn-ea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対象とするＪＡＳ製材品の流通の考え方など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実施体制・参加団体等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en-US" sz="1200" b="0">
              <a:latin typeface="HGP創英角ｺﾞｼｯｸUB" panose="020B0900000000000000" pitchFamily="50" charset="-128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2120922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事業内容（本事業における具体的な実施項目）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1309362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endParaRPr lang="ja-JP" alt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HGP創英角ｺﾞｼｯｸUB" pitchFamily="50" charset="-128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スケジュール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８月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９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１０</a:t>
            </a: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１２月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１月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1200" b="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２月以降</a:t>
            </a:r>
            <a:endParaRPr lang="en-US" altLang="ja-JP" sz="1200" b="0" dirty="0">
              <a:solidFill>
                <a:schemeClr val="bg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eaLnBrk="1" hangingPunct="1">
              <a:lnSpc>
                <a:spcPct val="150000"/>
              </a:lnSpc>
              <a:defRPr/>
            </a:pP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【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テーマ</a:t>
            </a:r>
            <a:r>
              <a:rPr lang="en-US" altLang="ja-JP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】</a:t>
            </a:r>
            <a:r>
              <a:rPr lang="ja-JP" altLang="en-US" sz="1600" b="1" dirty="0">
                <a:solidFill>
                  <a:schemeClr val="tx1"/>
                </a:solidFill>
                <a:latin typeface="+mn-ea"/>
                <a:ea typeface="ＭＳ Ｐゴシック" charset="-128"/>
              </a:rPr>
              <a:t>〇〇〇〇〇〇〇〇〇</a:t>
            </a:r>
            <a:endParaRPr lang="zh-TW" altLang="en-US" sz="1600" b="1" dirty="0">
              <a:solidFill>
                <a:schemeClr val="tx1"/>
              </a:solidFill>
              <a:latin typeface="+mn-ea"/>
              <a:ea typeface="ＭＳ Ｐゴシック" charset="-128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4115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10000"/>
              </a:lnSpc>
              <a:defRPr/>
            </a:pPr>
            <a:r>
              <a:rPr lang="ja-JP" altLang="en-US" sz="1600" b="1" dirty="0">
                <a:solidFill>
                  <a:schemeClr val="bg1"/>
                </a:solidFill>
                <a:latin typeface="+mn-ea"/>
              </a:rPr>
              <a:t>ＪＡＳ製材サプライチェーン構築事業</a:t>
            </a:r>
            <a:endParaRPr lang="en-US" altLang="ja-JP" sz="1600" b="1" dirty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/>
              <a:t>【</a:t>
            </a:r>
            <a:r>
              <a:rPr lang="ja-JP" altLang="en-US" sz="1050" dirty="0"/>
              <a:t>背景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ja-JP" altLang="en-US" sz="1050" dirty="0"/>
              <a:t>・</a:t>
            </a:r>
            <a:endParaRPr lang="en-US" altLang="ja-JP" sz="1050" dirty="0"/>
          </a:p>
          <a:p>
            <a:r>
              <a:rPr lang="en-US" altLang="ja-JP" sz="1050" dirty="0"/>
              <a:t>【</a:t>
            </a:r>
            <a:r>
              <a:rPr lang="ja-JP" altLang="en-US" sz="1050" dirty="0"/>
              <a:t>目的</a:t>
            </a:r>
            <a:r>
              <a:rPr lang="en-US" altLang="ja-JP" sz="1050" dirty="0"/>
              <a:t>】</a:t>
            </a:r>
          </a:p>
          <a:p>
            <a:r>
              <a:rPr lang="ja-JP" altLang="en-US" sz="1050" dirty="0"/>
              <a:t>・</a:t>
            </a:r>
            <a:endParaRPr lang="ja-JP" altLang="ja-JP" sz="1050" dirty="0"/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4" name="正方形/長方形 43"/>
          <p:cNvSpPr/>
          <p:nvPr/>
        </p:nvSpPr>
        <p:spPr>
          <a:xfrm>
            <a:off x="4734534" y="240938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①</a:t>
            </a:r>
            <a:endParaRPr lang="en-US" altLang="ja-JP" sz="1050" dirty="0"/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050" dirty="0"/>
              <a:t>〇</a:t>
            </a:r>
            <a:endParaRPr lang="en-US" altLang="ja-JP" sz="1050" dirty="0"/>
          </a:p>
          <a:p>
            <a:endParaRPr lang="en-US" altLang="ja-JP" sz="1050" dirty="0"/>
          </a:p>
        </p:txBody>
      </p:sp>
      <p:sp>
        <p:nvSpPr>
          <p:cNvPr id="4" name="正方形/長方形 3"/>
          <p:cNvSpPr/>
          <p:nvPr/>
        </p:nvSpPr>
        <p:spPr>
          <a:xfrm>
            <a:off x="349751" y="354243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defRPr/>
            </a:pPr>
            <a:r>
              <a:rPr lang="ja-JP" altLang="en-US" sz="1200" dirty="0">
                <a:solidFill>
                  <a:prstClr val="black"/>
                </a:solidFill>
                <a:latin typeface="ＭＳ Ｐゴシック" panose="020B0600070205080204" pitchFamily="50" charset="-128"/>
              </a:rPr>
              <a:t>写真・図等</a:t>
            </a:r>
            <a:endParaRPr lang="en-US" altLang="ja-JP" sz="1200" dirty="0">
              <a:solidFill>
                <a:prstClr val="black"/>
              </a:solidFill>
              <a:latin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44996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 bwMode="auto">
          <a:xfrm>
            <a:off x="4677633" y="252961"/>
            <a:ext cx="3338585" cy="27894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b"/>
          <a:lstStyle/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新細明體" panose="02020500000000000000" pitchFamily="18" charset="-120"/>
                <a:ea typeface="ＭＳ Ｐゴシック" charset="-128"/>
                <a:cs typeface="+mn-cs"/>
              </a:rPr>
              <a:t>事業実施主体</a:t>
            </a:r>
            <a:endParaRPr kumimoji="1" lang="en-US" altLang="zh-TW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　〇〇〇〇〇〇〇〇〇</a:t>
            </a:r>
            <a:endParaRPr kumimoji="1" lang="zh-TW" alt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8016218" y="1"/>
            <a:ext cx="1127782" cy="6181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※</a:t>
            </a:r>
            <a:r>
              <a:rPr kumimoji="1" lang="ja-JP" alt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申込Ｎｏ</a:t>
            </a:r>
          </a:p>
        </p:txBody>
      </p:sp>
      <p:grpSp>
        <p:nvGrpSpPr>
          <p:cNvPr id="2" name="グループ化 1"/>
          <p:cNvGrpSpPr/>
          <p:nvPr/>
        </p:nvGrpSpPr>
        <p:grpSpPr>
          <a:xfrm>
            <a:off x="138112" y="3548071"/>
            <a:ext cx="4253584" cy="1726000"/>
            <a:chOff x="138112" y="3548071"/>
            <a:chExt cx="4253584" cy="1726000"/>
          </a:xfrm>
        </p:grpSpPr>
        <p:sp>
          <p:nvSpPr>
            <p:cNvPr id="13" name="正方形/長方形 12"/>
            <p:cNvSpPr/>
            <p:nvPr/>
          </p:nvSpPr>
          <p:spPr bwMode="auto">
            <a:xfrm>
              <a:off x="190681" y="3657601"/>
              <a:ext cx="4201015" cy="1616470"/>
            </a:xfrm>
            <a:prstGeom prst="rect">
              <a:avLst/>
            </a:prstGeom>
            <a:noFill/>
            <a:ln w="19050" cap="flat" cmpd="sng" algn="ctr">
              <a:solidFill>
                <a:schemeClr val="accent1">
                  <a:lumMod val="75000"/>
                </a:schemeClr>
              </a:solidFill>
              <a:prstDash val="dash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  <p:sp>
          <p:nvSpPr>
            <p:cNvPr id="14" name="AutoShape 10"/>
            <p:cNvSpPr>
              <a:spLocks noChangeArrowheads="1"/>
            </p:cNvSpPr>
            <p:nvPr/>
          </p:nvSpPr>
          <p:spPr bwMode="auto">
            <a:xfrm>
              <a:off x="138112" y="3548071"/>
              <a:ext cx="1082675" cy="311107"/>
            </a:xfrm>
            <a:prstGeom prst="roundRect">
              <a:avLst>
                <a:gd name="adj" fmla="val 19278"/>
              </a:avLst>
            </a:prstGeom>
            <a:solidFill>
              <a:srgbClr val="00B050"/>
            </a:solidFill>
            <a:ln w="127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en-US" altLang="ja-JP" sz="1200" b="1" i="0" u="none" strike="noStrike" kern="1200" cap="none" spc="0" normalizeH="0" baseline="0" noProof="0" dirty="0">
                <a:ln w="10160">
                  <a:solidFill>
                    <a:srgbClr val="4472C4"/>
                  </a:solidFill>
                  <a:prstDash val="solid"/>
                </a:ln>
                <a:solidFill>
                  <a:prstClr val="white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endParaRPr>
            </a:p>
          </p:txBody>
        </p:sp>
      </p:grpSp>
      <p:sp>
        <p:nvSpPr>
          <p:cNvPr id="15" name="正方形/長方形 62"/>
          <p:cNvSpPr>
            <a:spLocks noChangeArrowheads="1"/>
          </p:cNvSpPr>
          <p:nvPr/>
        </p:nvSpPr>
        <p:spPr bwMode="auto">
          <a:xfrm>
            <a:off x="138114" y="899556"/>
            <a:ext cx="927244" cy="204930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背景と目的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6" name="正方形/長方形 15"/>
          <p:cNvSpPr/>
          <p:nvPr/>
        </p:nvSpPr>
        <p:spPr bwMode="auto">
          <a:xfrm>
            <a:off x="138113" y="1111783"/>
            <a:ext cx="4339691" cy="937554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7" name="正方形/長方形 106"/>
          <p:cNvSpPr>
            <a:spLocks noChangeArrowheads="1"/>
          </p:cNvSpPr>
          <p:nvPr/>
        </p:nvSpPr>
        <p:spPr bwMode="auto">
          <a:xfrm>
            <a:off x="138113" y="2357281"/>
            <a:ext cx="4339691" cy="298984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18" name="正方形/長方形 107"/>
          <p:cNvSpPr>
            <a:spLocks noChangeArrowheads="1"/>
          </p:cNvSpPr>
          <p:nvPr/>
        </p:nvSpPr>
        <p:spPr bwMode="auto">
          <a:xfrm>
            <a:off x="138113" y="2152415"/>
            <a:ext cx="4083367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対象とするＪＡＳ製材品の流通の考え方など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19" name="正方形/長方形 106"/>
          <p:cNvSpPr>
            <a:spLocks noChangeArrowheads="1"/>
          </p:cNvSpPr>
          <p:nvPr/>
        </p:nvSpPr>
        <p:spPr bwMode="auto">
          <a:xfrm>
            <a:off x="4669504" y="746973"/>
            <a:ext cx="4339691" cy="1296723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2" name="正方形/長方形 62"/>
          <p:cNvSpPr>
            <a:spLocks noChangeArrowheads="1"/>
          </p:cNvSpPr>
          <p:nvPr/>
        </p:nvSpPr>
        <p:spPr bwMode="auto">
          <a:xfrm>
            <a:off x="4669504" y="496393"/>
            <a:ext cx="1659859" cy="237941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実施体制・参加団体等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3" name="正方形/長方形 106"/>
          <p:cNvSpPr>
            <a:spLocks noChangeArrowheads="1"/>
          </p:cNvSpPr>
          <p:nvPr/>
        </p:nvSpPr>
        <p:spPr bwMode="auto">
          <a:xfrm>
            <a:off x="4669504" y="2349501"/>
            <a:ext cx="4339691" cy="2997628"/>
          </a:xfrm>
          <a:prstGeom prst="rect">
            <a:avLst/>
          </a:prstGeom>
          <a:noFill/>
          <a:ln w="12700" algn="ctr">
            <a:solidFill>
              <a:srgbClr val="76B53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HGP創英角ｺﾞｼｯｸUB" panose="020B0900000000000000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24" name="正方形/長方形 62"/>
          <p:cNvSpPr>
            <a:spLocks noChangeArrowheads="1"/>
          </p:cNvSpPr>
          <p:nvPr/>
        </p:nvSpPr>
        <p:spPr bwMode="auto">
          <a:xfrm>
            <a:off x="4669503" y="2120922"/>
            <a:ext cx="4325390" cy="208855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事業内容（本事業における具体的な実施項目）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28" name="正方形/長方形 27"/>
          <p:cNvSpPr/>
          <p:nvPr/>
        </p:nvSpPr>
        <p:spPr bwMode="auto">
          <a:xfrm>
            <a:off x="138113" y="5429500"/>
            <a:ext cx="8859417" cy="1309362"/>
          </a:xfrm>
          <a:prstGeom prst="rect">
            <a:avLst/>
          </a:prstGeom>
          <a:noFill/>
          <a:ln w="12700" cap="flat" cmpd="sng" algn="ctr">
            <a:solidFill>
              <a:srgbClr val="76B53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 panose="020F0502020204030204"/>
              <a:ea typeface="HGP創英角ｺﾞｼｯｸUB" pitchFamily="50" charset="-128"/>
              <a:cs typeface="+mn-cs"/>
            </a:endParaRPr>
          </a:p>
        </p:txBody>
      </p:sp>
      <p:sp>
        <p:nvSpPr>
          <p:cNvPr id="33" name="正方形/長方形 62"/>
          <p:cNvSpPr>
            <a:spLocks noChangeArrowheads="1"/>
          </p:cNvSpPr>
          <p:nvPr/>
        </p:nvSpPr>
        <p:spPr bwMode="auto">
          <a:xfrm>
            <a:off x="138112" y="5429500"/>
            <a:ext cx="927245" cy="193659"/>
          </a:xfrm>
          <a:prstGeom prst="rect">
            <a:avLst/>
          </a:prstGeom>
          <a:solidFill>
            <a:srgbClr val="76B531"/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スケジュール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4" name="正方形/長方形 62"/>
          <p:cNvSpPr>
            <a:spLocks noChangeArrowheads="1"/>
          </p:cNvSpPr>
          <p:nvPr/>
        </p:nvSpPr>
        <p:spPr bwMode="auto">
          <a:xfrm>
            <a:off x="1089777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８月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5" name="正方形/長方形 62"/>
          <p:cNvSpPr>
            <a:spLocks noChangeArrowheads="1"/>
          </p:cNvSpPr>
          <p:nvPr/>
        </p:nvSpPr>
        <p:spPr bwMode="auto">
          <a:xfrm>
            <a:off x="2221296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９月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6" name="正方形/長方形 62"/>
          <p:cNvSpPr>
            <a:spLocks noChangeArrowheads="1"/>
          </p:cNvSpPr>
          <p:nvPr/>
        </p:nvSpPr>
        <p:spPr bwMode="auto">
          <a:xfrm>
            <a:off x="3352815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１０月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7" name="正方形/長方形 62"/>
          <p:cNvSpPr>
            <a:spLocks noChangeArrowheads="1"/>
          </p:cNvSpPr>
          <p:nvPr/>
        </p:nvSpPr>
        <p:spPr bwMode="auto">
          <a:xfrm>
            <a:off x="4484334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１１月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8" name="正方形/長方形 62"/>
          <p:cNvSpPr>
            <a:spLocks noChangeArrowheads="1"/>
          </p:cNvSpPr>
          <p:nvPr/>
        </p:nvSpPr>
        <p:spPr bwMode="auto">
          <a:xfrm>
            <a:off x="561585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１２月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39" name="正方形/長方形 62"/>
          <p:cNvSpPr>
            <a:spLocks noChangeArrowheads="1"/>
          </p:cNvSpPr>
          <p:nvPr/>
        </p:nvSpPr>
        <p:spPr bwMode="auto">
          <a:xfrm>
            <a:off x="6747372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１月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40" name="正方形/長方形 62"/>
          <p:cNvSpPr>
            <a:spLocks noChangeArrowheads="1"/>
          </p:cNvSpPr>
          <p:nvPr/>
        </p:nvSpPr>
        <p:spPr bwMode="auto">
          <a:xfrm>
            <a:off x="7878893" y="5429500"/>
            <a:ext cx="1116000" cy="19365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12700" algn="ctr">
            <a:solidFill>
              <a:srgbClr val="76B53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GP創英角ｺﾞｼｯｸUB" panose="020B0900000000000000" pitchFamily="50" charset="-128"/>
                <a:ea typeface="HGP創英角ｺﾞｼｯｸUB" panose="020B0900000000000000" pitchFamily="50" charset="-128"/>
                <a:cs typeface="+mn-cs"/>
              </a:rPr>
              <a:t>２月以降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GP創英角ｺﾞｼｯｸUB" panose="020B0900000000000000" pitchFamily="50" charset="-128"/>
              <a:ea typeface="HGP創英角ｺﾞｼｯｸUB" panose="020B0900000000000000" pitchFamily="50" charset="-128"/>
              <a:cs typeface="+mn-cs"/>
            </a:endParaRPr>
          </a:p>
        </p:txBody>
      </p:sp>
      <p:sp>
        <p:nvSpPr>
          <p:cNvPr id="46" name="正方形/長方形 45"/>
          <p:cNvSpPr/>
          <p:nvPr/>
        </p:nvSpPr>
        <p:spPr bwMode="auto">
          <a:xfrm>
            <a:off x="0" y="453116"/>
            <a:ext cx="4373231" cy="502276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【</a:t>
            </a: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テーマ</a:t>
            </a:r>
            <a:r>
              <a:rPr kumimoji="1" lang="en-US" altLang="ja-JP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charset="-128"/>
                <a:cs typeface="+mn-cs"/>
              </a:rPr>
              <a:t>】</a:t>
            </a:r>
            <a:endParaRPr kumimoji="1" lang="zh-TW" altLang="en-US" sz="16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新細明體" panose="02020500000000000000" pitchFamily="18" charset="-120"/>
              <a:ea typeface="ＭＳ Ｐゴシック" charset="-128"/>
              <a:cs typeface="+mn-cs"/>
            </a:endParaRPr>
          </a:p>
        </p:txBody>
      </p:sp>
      <p:sp>
        <p:nvSpPr>
          <p:cNvPr id="47" name="タイトル 37"/>
          <p:cNvSpPr txBox="1">
            <a:spLocks/>
          </p:cNvSpPr>
          <p:nvPr/>
        </p:nvSpPr>
        <p:spPr>
          <a:xfrm>
            <a:off x="2" y="-62145"/>
            <a:ext cx="4477802" cy="541160"/>
          </a:xfrm>
          <a:prstGeom prst="rect">
            <a:avLst/>
          </a:prstGeom>
          <a:solidFill>
            <a:srgbClr val="76B531"/>
          </a:solidFill>
          <a:ln w="12700">
            <a:solidFill>
              <a:srgbClr val="76B531"/>
            </a:solidFill>
            <a:miter lim="800000"/>
            <a:headEnd/>
            <a:tailEnd/>
          </a:ln>
        </p:spPr>
        <p:txBody>
          <a:bodyPr vert="horz" lIns="216000" tIns="0" rIns="3600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1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j-cs"/>
              </a:rPr>
              <a:t>ＪＡＳ製材サプライチェーン構築事業</a:t>
            </a:r>
            <a:endParaRPr kumimoji="1" lang="en-US" altLang="ja-JP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j-cs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190681" y="1143451"/>
            <a:ext cx="4201015" cy="9002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背景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【</a:t>
            </a: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目的</a:t>
            </a:r>
            <a:r>
              <a:rPr kumimoji="1" lang="en-US" altLang="ja-JP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】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・</a:t>
            </a:r>
            <a:endParaRPr kumimoji="1" lang="ja-JP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207450" y="23516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4734534" y="2409386"/>
            <a:ext cx="4195328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①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4669504" y="805341"/>
            <a:ext cx="4201015" cy="4154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ＭＳ Ｐゴシック" panose="020B0600070205080204" pitchFamily="50" charset="-128"/>
                <a:cs typeface="+mn-cs"/>
              </a:rPr>
              <a:t>〇</a:t>
            </a: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349751" y="3542431"/>
            <a:ext cx="87716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rPr>
              <a:t>写真・図等</a:t>
            </a:r>
            <a:endParaRPr kumimoji="1" lang="en-US" altLang="ja-JP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A7870A5-8ED2-CFDE-9195-AF86039ECAD2}"/>
              </a:ext>
            </a:extLst>
          </p:cNvPr>
          <p:cNvSpPr/>
          <p:nvPr/>
        </p:nvSpPr>
        <p:spPr>
          <a:xfrm>
            <a:off x="1233623" y="591049"/>
            <a:ext cx="2965877" cy="334835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本事業で取組むテーマを明記してください</a:t>
            </a:r>
            <a:r>
              <a:rPr lang="ja-JP" altLang="en-US" sz="1200" dirty="0">
                <a:solidFill>
                  <a:schemeClr val="bg1">
                    <a:lumMod val="50000"/>
                  </a:schemeClr>
                </a:solidFill>
                <a:ea typeface="ＭＳ Ｐゴシック" charset="-128"/>
              </a:rPr>
              <a:t>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845737DF-4991-7CDE-D265-4CC5B8D8E7C0}"/>
              </a:ext>
            </a:extLst>
          </p:cNvPr>
          <p:cNvSpPr/>
          <p:nvPr/>
        </p:nvSpPr>
        <p:spPr>
          <a:xfrm>
            <a:off x="904835" y="1356295"/>
            <a:ext cx="3284874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本事業の背景と目的を簡潔に記載してください。</a:t>
            </a:r>
            <a:endParaRPr lang="zh-TW" altLang="en-US" sz="1200" b="1" dirty="0">
              <a:latin typeface="+mn-ea"/>
              <a:ea typeface="ＭＳ Ｐゴシック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FC975A7-5A3A-8AE1-5B1E-6EB244C1CED8}"/>
              </a:ext>
            </a:extLst>
          </p:cNvPr>
          <p:cNvSpPr/>
          <p:nvPr/>
        </p:nvSpPr>
        <p:spPr>
          <a:xfrm>
            <a:off x="605784" y="4630852"/>
            <a:ext cx="3659976" cy="369332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写真や図など具体的なイメージ図で説明してください。</a:t>
            </a:r>
          </a:p>
        </p:txBody>
      </p:sp>
      <p:cxnSp>
        <p:nvCxnSpPr>
          <p:cNvPr id="9" name="直線矢印コネクタ 8">
            <a:extLst>
              <a:ext uri="{FF2B5EF4-FFF2-40B4-BE49-F238E27FC236}">
                <a16:creationId xmlns:a16="http://schemas.microsoft.com/office/drawing/2014/main" id="{C238A353-22C7-1DF4-3959-2342238B1EC0}"/>
              </a:ext>
            </a:extLst>
          </p:cNvPr>
          <p:cNvCxnSpPr>
            <a:endCxn id="8" idx="0"/>
          </p:cNvCxnSpPr>
          <p:nvPr/>
        </p:nvCxnSpPr>
        <p:spPr>
          <a:xfrm>
            <a:off x="2432463" y="3043101"/>
            <a:ext cx="3309" cy="158775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26884B6B-AA0A-AD5C-F9F6-C12D29CB5745}"/>
              </a:ext>
            </a:extLst>
          </p:cNvPr>
          <p:cNvSpPr/>
          <p:nvPr/>
        </p:nvSpPr>
        <p:spPr>
          <a:xfrm>
            <a:off x="641769" y="2554072"/>
            <a:ext cx="354794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本事業で取り上げるＪＡＳ製材品の流通の考え方や、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 lvl="0">
              <a:defRPr/>
            </a:pPr>
            <a:r>
              <a:rPr lang="ja-JP" altLang="en-US" sz="1200" dirty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charset="-128"/>
              </a:rPr>
              <a:t>地域内での取組みの概要や特徴を紹介してください。</a:t>
            </a:r>
            <a:endParaRPr lang="zh-TW" altLang="en-US" sz="1200" dirty="0">
              <a:solidFill>
                <a:prstClr val="black"/>
              </a:solidFill>
              <a:latin typeface="新細明體"/>
              <a:ea typeface="ＭＳ Ｐゴシック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CA258329-8B11-AA4F-8800-801069A26A8B}"/>
              </a:ext>
            </a:extLst>
          </p:cNvPr>
          <p:cNvSpPr/>
          <p:nvPr/>
        </p:nvSpPr>
        <p:spPr>
          <a:xfrm>
            <a:off x="4952628" y="1033129"/>
            <a:ext cx="3637534" cy="646331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本事業の実施体制（参加団体等）を説明してください。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事業実施項目ごとの役割等も明記してください。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729A5049-FCD6-40FD-E78F-52AB73125CCC}"/>
              </a:ext>
            </a:extLst>
          </p:cNvPr>
          <p:cNvSpPr/>
          <p:nvPr/>
        </p:nvSpPr>
        <p:spPr>
          <a:xfrm>
            <a:off x="5057991" y="2813268"/>
            <a:ext cx="3812527" cy="120032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本事業で取り組む、実施項目</a:t>
            </a:r>
            <a:r>
              <a:rPr lang="en-US" altLang="ja-JP" sz="1200" dirty="0">
                <a:solidFill>
                  <a:srgbClr val="FF0000"/>
                </a:solidFill>
                <a:ea typeface="ＭＳ Ｐゴシック" charset="-128"/>
              </a:rPr>
              <a:t>(</a:t>
            </a: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具体的な活動内容）を箇条書きしてください。</a:t>
            </a:r>
            <a:endParaRPr lang="en-US" altLang="ja-JP" sz="1200" dirty="0">
              <a:solidFill>
                <a:srgbClr val="FF0000"/>
              </a:solidFill>
              <a:ea typeface="ＭＳ Ｐゴシック" charset="-128"/>
            </a:endParaRPr>
          </a:p>
          <a:p>
            <a:pPr>
              <a:lnSpc>
                <a:spcPct val="150000"/>
              </a:lnSpc>
              <a:defRPr/>
            </a:pPr>
            <a:r>
              <a:rPr lang="ja-JP" altLang="en-US" sz="1200" dirty="0">
                <a:solidFill>
                  <a:srgbClr val="FF0000"/>
                </a:solidFill>
                <a:ea typeface="ＭＳ Ｐゴシック" charset="-128"/>
              </a:rPr>
              <a:t>また、本事業の成果の普及・活用に関し、用いる手法や工夫する点、こだわり等について記載してください。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2147858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</TotalTime>
  <Words>271</Words>
  <Application>Microsoft Office PowerPoint</Application>
  <PresentationFormat>画面に合わせる (4:3)</PresentationFormat>
  <Paragraphs>61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HGP創英角ｺﾞｼｯｸUB</vt:lpstr>
      <vt:lpstr>ＭＳ Ｐゴシック</vt:lpstr>
      <vt:lpstr>新細明體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soumu26</dc:creator>
  <cp:lastModifiedBy>Wataru Ikeda</cp:lastModifiedBy>
  <cp:revision>34</cp:revision>
  <cp:lastPrinted>2023-05-02T06:21:19Z</cp:lastPrinted>
  <dcterms:created xsi:type="dcterms:W3CDTF">2018-05-07T04:52:20Z</dcterms:created>
  <dcterms:modified xsi:type="dcterms:W3CDTF">2024-07-17T05:47:32Z</dcterms:modified>
</cp:coreProperties>
</file>